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Proxima Nova"/>
      <p:regular r:id="rId45"/>
      <p:bold r:id="rId46"/>
      <p:italic r:id="rId47"/>
      <p:boldItalic r:id="rId48"/>
    </p:embeddedFont>
    <p:embeddedFont>
      <p:font typeface="Nunit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DF267E6-7C6C-4665-99D9-BBE046CDCA9A}">
  <a:tblStyle styleId="{5DF267E6-7C6C-4665-99D9-BBE046CDCA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ProximaNova-bold.fntdata"/><Relationship Id="rId45" Type="http://schemas.openxmlformats.org/officeDocument/2006/relationships/font" Target="fonts/ProximaNova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ProximaNova-boldItalic.fntdata"/><Relationship Id="rId47" Type="http://schemas.openxmlformats.org/officeDocument/2006/relationships/font" Target="fonts/ProximaNova-italic.fntdata"/><Relationship Id="rId49" Type="http://schemas.openxmlformats.org/officeDocument/2006/relationships/font" Target="fonts/Nuni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Nunito-italic.fntdata"/><Relationship Id="rId50" Type="http://schemas.openxmlformats.org/officeDocument/2006/relationships/font" Target="fonts/Nunito-bold.fntdata"/><Relationship Id="rId52" Type="http://schemas.openxmlformats.org/officeDocument/2006/relationships/font" Target="fonts/Nuni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nbc.com/2018/01/10/google-uses-this-shocking-strategy-to-hire-the-best-employees.html" TargetMode="External"/><Relationship Id="rId3" Type="http://schemas.openxmlformats.org/officeDocument/2006/relationships/hyperlink" Target="https://www.freepnglogos.com/pics/google-logo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chtarget.com/searchhrsoftware/definition/applicant-tracking-system-ATS" TargetMode="External"/><Relationship Id="rId3" Type="http://schemas.openxmlformats.org/officeDocument/2006/relationships/hyperlink" Target="https://talentmanagement360.com/talent-management-software-spotlight-oracle-taleo-cloud-service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huffpost.com/entry/captcha-defeated-by-computer-software_n_4168784" TargetMode="External"/><Relationship Id="rId3" Type="http://schemas.openxmlformats.org/officeDocument/2006/relationships/hyperlink" Target="https://www.techradar.com/news/captcha-if-you-can-how-youve-been-training-ai-for-years-without-realising-it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ta.stackexchange.com/questions/296574/captcha-with-street-signs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heverge.com/2019/2/1/18205610/google-captcha-ai-robot-human-difficult-artificial-intelligence" TargetMode="External"/><Relationship Id="rId3" Type="http://schemas.openxmlformats.org/officeDocument/2006/relationships/hyperlink" Target="https://www.talkandroid.com/233345-google-partners-with-automobile-suppliers-to-prepare-for-self-driving-cars/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loanreview.mit.edu/article/designing-ai-systems-with-human-machine-teams/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ws.amazon.com/blogs/startups/ai-or-die/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tatista.com/statistics/234488/number-of-amazon-employees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he-tech-trend.com/reviews/what-is-amazon-erc-number-and-how-to-contact-amazon-hr-department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orbes.com/sites/larryenglish/2021/06/01/the-tech-talent-war-has-no-end-in-sight-heres-what-you-need-to-know/?sh=3654d2f85f2d" TargetMode="External"/><Relationship Id="rId3" Type="http://schemas.openxmlformats.org/officeDocument/2006/relationships/hyperlink" Target="https://www.bain.com/insights/tech-talent-war-tech-report-2021/" TargetMode="External"/><Relationship Id="rId4" Type="http://schemas.openxmlformats.org/officeDocument/2006/relationships/hyperlink" Target="https://www.mckinsey.com/business-functions/mckinsey-digital/our-insights/tech-talent-tectonics-ten-new-realities-for-finding-keeping-and-developing-talent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businessinsider.com/how-facebook-finds-exceptional-employees-2016-2#facebook-looks-for-diverse-backgrounds-2" TargetMode="External"/><Relationship Id="rId3" Type="http://schemas.openxmlformats.org/officeDocument/2006/relationships/hyperlink" Target="https://1000logos.net/facebook-log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5fe8958a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5fe8958a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https://www.cnbc.com/2018/01/10/google-uses-this-shocking-strategy-to-hire-the-best-employees.html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to photo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https://www.freepnglogos.com/pics/google-logo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5fe8958a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5fe8958a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https://www.techtarget.com/searchhrsoftware/definition/applicant-tracking-system-ATS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Oracle Talio most popular ATS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to image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https://talentmanagement360.com/talent-management-software-spotlight-oracle-taleo-cloud-service/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2726b95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2726b95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Adi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2726b959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22726b959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2726b959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2726b959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2726b959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2726b959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5fe895b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5fe895b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5fe895b8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5fe895b8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https://www.huffpost.com/entry/captcha-defeated-by-computer-software_n_4168784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O’Malley, J. (2018).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Captcha if you can: How you’ve been training AI for years without realizing it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Techradar.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https://www.techradar.com/news/captcha-if-you-can-how-youve-been-training-ai-for-years-without-realising-it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5fe895b8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25fe895b8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https://meta.stackexchange.com/questions/296574/captcha-with-street-signs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5fe895b89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5fe895b89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Dzieza, J. (2019).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CAPTCHAs have gotten so difficult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The Verge.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https://www.theverge.com/2019/2/1/18205610/google-captcha-ai-robot-human-difficult-artificial-intelligence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source: </a:t>
            </a:r>
            <a:r>
              <a:rPr lang="en" sz="1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https://www.talkandroid.com/233345-google-partners-with-automobile-suppliers-to-prepare-for-self-driving-cars/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5fe8958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25fe8958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(Don’t know whether anyone else is already planning to present this, but I (Justin) can do it if no one else is)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I, Greg, am planning to present this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7aac3ea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27aac3ea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of Justin’s part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https://www.thebalancecareers.com/resume-keywords-and-tips-for-using-them-2063331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266dcbeddd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266dcbeddd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Justin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2"/>
              </a:rPr>
              <a:t>https://sloanreview.mit.edu/article/designing-ai-systems-with-human-machine-teams/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266dcbeddd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266dcbeddd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https://depositphotos.com/stock-photos/decision-making.html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745daf02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2745daf02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2745daf0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2745daf0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745daf020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745daf020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745daf020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2745daf020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2745daf020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2745daf020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745daf02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2745daf02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2745daf020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2745daf020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266dcbeddd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266dcbeddd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https://aws.amazon.com/blogs/startups/ai-or-die/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2745daf020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2745daf020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2745daf020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2745daf020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2745daf020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2745daf020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2745daf020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2745daf020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266dcbeddd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266dcbeddd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2745daf020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2745daf020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62bf29ff5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262bf29ff5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266dcbedd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266dcbedd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7aac3ea9a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7aac3ea9a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745daf02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745daf02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66dcbedd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66dcbedd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https://www.statista.com/statistics/234488/number-of-amazon-employees/</a:t>
            </a:r>
            <a:r>
              <a:rPr lang="en"/>
              <a:t> Jason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745daf020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745daf020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img src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https://the-tech-trend.com/reviews/what-is-amazon-erc-number-and-how-to-contact-amazon-hr-department/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745daf020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745daf020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5fe8958a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5fe8958a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Start of greg’s part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https://www.forbes.com/sites/larryenglish/2021/06/01/the-tech-talent-war-has-no-end-in-sight-heres-what-you-need-to-know/?sh=3654d2f85f2d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https://www.bain.com/insights/tech-talent-war-tech-report-2021/</a:t>
            </a:r>
            <a:r>
              <a:rPr lang="en"/>
              <a:t>  ALSO LINK TO 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https://www.mckinsey.com/business-functions/mckinsey-digital/our-insights/tech-talent-tectonics-ten-new-realities-for-finding-keeping-and-developing-talent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5fe8958a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5fe8958a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1155CC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https://www.businessinsider.com/how-facebook-finds-exceptional-employees-2016-2#facebook-looks-for-diverse-backgrounds-2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Facebook Logo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https://1000logos.net/facebook-logo/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polygon.com/2012/12/23/3797762/aclu-warns-against-blaming-video-games-for-newtown-tragedy-too-quickly" TargetMode="External"/><Relationship Id="rId10" Type="http://schemas.openxmlformats.org/officeDocument/2006/relationships/hyperlink" Target="https://www.eeoc.gov/statutes/title-vii-civil-rights-act-1964" TargetMode="External"/><Relationship Id="rId13" Type="http://schemas.openxmlformats.org/officeDocument/2006/relationships/hyperlink" Target="https://www.forbes.com/sites/larryenglish/2021/06/01/the-tech-talent-war-has-no-end-in-sight-heres-what-you-need-to-know/?sh=3654d2f85f2d" TargetMode="External"/><Relationship Id="rId12" Type="http://schemas.openxmlformats.org/officeDocument/2006/relationships/hyperlink" Target="https://www.polygon.com/2012/12/23/3797762/aclu-warns-against-blaming-video-games-for-newtown-tragedy-too-quickly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www.aclu.org/cases/sandvig-v-sessions-challenge-cfaa-prohibition-uncovering-racial-discrimination-online" TargetMode="External"/><Relationship Id="rId4" Type="http://schemas.openxmlformats.org/officeDocument/2006/relationships/hyperlink" Target="https://www.aclu.org/cases/sandvig-v-sessions-challenge-cfaa-prohibition-uncovering-racial-discrimination-online" TargetMode="External"/><Relationship Id="rId9" Type="http://schemas.openxmlformats.org/officeDocument/2006/relationships/hyperlink" Target="https://www.eeoc.gov/newsroom/eeoc-launches-initiative-artificial-intelligence-and-algorithmic-fairness" TargetMode="External"/><Relationship Id="rId15" Type="http://schemas.openxmlformats.org/officeDocument/2006/relationships/hyperlink" Target="https://www.businessinsider.com/how-facebook-finds-exceptional-employees-2016-2#facebook-looks-for-diverse-backgrounds-2" TargetMode="External"/><Relationship Id="rId14" Type="http://schemas.openxmlformats.org/officeDocument/2006/relationships/hyperlink" Target="https://www.educative.io/blog/why-a-faang-company-may-not-be-right-for-you" TargetMode="External"/><Relationship Id="rId17" Type="http://schemas.openxmlformats.org/officeDocument/2006/relationships/hyperlink" Target="https://www.theatlantic.com/technology/archive/2019/09/is-amazons-search-algorithm-biased-its-hard-to-prove/598264/" TargetMode="External"/><Relationship Id="rId16" Type="http://schemas.openxmlformats.org/officeDocument/2006/relationships/hyperlink" Target="https://www.bain.com/insights/tech-talent-war-tech-report-2021/" TargetMode="External"/><Relationship Id="rId5" Type="http://schemas.openxmlformats.org/officeDocument/2006/relationships/hyperlink" Target="https://www.mckinsey.com/business-functions/mckinsey-digital/our-insights/tech-talent-tectonics-ten-new-realities-for-finding-keeping-and-developing-talent" TargetMode="External"/><Relationship Id="rId19" Type="http://schemas.openxmlformats.org/officeDocument/2006/relationships/hyperlink" Target="https://www.aclu.org/blog/womens-rights/womens-rights-workplace/why-amazons-automated-hiring-tool-discriminated-against" TargetMode="External"/><Relationship Id="rId6" Type="http://schemas.openxmlformats.org/officeDocument/2006/relationships/hyperlink" Target="https://www.statista.com/statistics/234488/number-of-amazon-employees/" TargetMode="External"/><Relationship Id="rId18" Type="http://schemas.openxmlformats.org/officeDocument/2006/relationships/hyperlink" Target="https://www.newyorker.com/news/our-columnists/the-persistent-ghost-of-ayn-rand-the-forebear-of-zombie-neoliberalism" TargetMode="External"/><Relationship Id="rId7" Type="http://schemas.openxmlformats.org/officeDocument/2006/relationships/hyperlink" Target="https://www.eeoc.gov/newsroom/use-big-data-has-implications-equal-employment-opportunity-panel-tells-eeoc" TargetMode="External"/><Relationship Id="rId8" Type="http://schemas.openxmlformats.org/officeDocument/2006/relationships/hyperlink" Target="https://www.eeoc.gov/newsroom/use-big-data-has-implications-equal-employment-opportunity-panel-tells-eeoc" TargetMode="External"/></Relationships>
</file>

<file path=ppt/slides/_rels/slide38.xml.rels><?xml version="1.0" encoding="UTF-8" standalone="yes"?><Relationships xmlns="http://schemas.openxmlformats.org/package/2006/relationships"><Relationship Id="rId11" Type="http://schemas.openxmlformats.org/officeDocument/2006/relationships/hyperlink" Target="https://brewminate.com/john-locke-equality-freedom-property-and-the-right-to-dissent/" TargetMode="External"/><Relationship Id="rId10" Type="http://schemas.openxmlformats.org/officeDocument/2006/relationships/hyperlink" Target="https://ashnasisodia.com/political-science-blogs/f/john-rawls" TargetMode="External"/><Relationship Id="rId13" Type="http://schemas.openxmlformats.org/officeDocument/2006/relationships/hyperlink" Target="https://www.thebalancecareers.com/resume-keywords-and-tips-for-using-them-2063331" TargetMode="External"/><Relationship Id="rId12" Type="http://schemas.openxmlformats.org/officeDocument/2006/relationships/hyperlink" Target="https://1000logos.net/facebook-logo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www.essentiallifeskills.net/immanuelkant.html" TargetMode="External"/><Relationship Id="rId4" Type="http://schemas.openxmlformats.org/officeDocument/2006/relationships/hyperlink" Target="https://www.theguardian.com/world/2014/mar/31/airplane-black-box-flight-recorders-investigators" TargetMode="External"/><Relationship Id="rId9" Type="http://schemas.openxmlformats.org/officeDocument/2006/relationships/hyperlink" Target="https://the-tech-trend.com/reviews/what-is-amazon-erc-number-and-how-to-contact-amazon-hr-department/" TargetMode="External"/><Relationship Id="rId15" Type="http://schemas.openxmlformats.org/officeDocument/2006/relationships/hyperlink" Target="https://depositphotos.com/stock-photos/decision-making.html" TargetMode="External"/><Relationship Id="rId14" Type="http://schemas.openxmlformats.org/officeDocument/2006/relationships/hyperlink" Target="https://sloanreview.mit.edu/article/designing-ai-systems-with-human-machine-teams/" TargetMode="External"/><Relationship Id="rId16" Type="http://schemas.openxmlformats.org/officeDocument/2006/relationships/hyperlink" Target="https://aws.amazon.com/blogs/startups/ai-or-die/" TargetMode="External"/><Relationship Id="rId5" Type="http://schemas.openxmlformats.org/officeDocument/2006/relationships/hyperlink" Target="https://www.fastcompany.com/90325624/yes-amazon-has-an-hr-chief-meet-beth-galetti" TargetMode="External"/><Relationship Id="rId6" Type="http://schemas.openxmlformats.org/officeDocument/2006/relationships/hyperlink" Target="https://theconversation.com/yes-google-has-a-new-logo-but-why-46976" TargetMode="External"/><Relationship Id="rId7" Type="http://schemas.openxmlformats.org/officeDocument/2006/relationships/hyperlink" Target="https://talentmanagement360.com/talent-management-software-spotlight-oracle-taleo-cloud-service/" TargetMode="External"/><Relationship Id="rId8" Type="http://schemas.openxmlformats.org/officeDocument/2006/relationships/hyperlink" Target="https://www.cnbc.com/2018/01/10/google-uses-this-shocking-strategy-to-hire-the-best-employees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824000" y="908950"/>
            <a:ext cx="7078500" cy="187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Study: Amazon’s Biased Hiring Bot and Collection of Employee Data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824000" y="3596300"/>
            <a:ext cx="7979700" cy="12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3: Adi David, Gregory Katchis, Matt Kubisa, Jason Scott, Justin Sheehan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Professor </a:t>
            </a:r>
            <a:r>
              <a:rPr lang="en"/>
              <a:t>George Weinschenk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301: Ethical, Social, &amp; Global Issues in Computing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Recruitment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152475"/>
            <a:ext cx="5675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Referrals from Google employees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Hiring team to make decision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Interviewer first interviews candidate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If qualified, candidate is then judged by hiring team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Each hiring team member examines the candidate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Candidate must get approval from entire hiring team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Process makes sure the most qualified are hired</a:t>
            </a:r>
            <a:endParaRPr sz="1800"/>
          </a:p>
        </p:txBody>
      </p:sp>
      <p:sp>
        <p:nvSpPr>
          <p:cNvPr id="132" name="Google Shape;132;p22"/>
          <p:cNvSpPr txBox="1"/>
          <p:nvPr/>
        </p:nvSpPr>
        <p:spPr>
          <a:xfrm>
            <a:off x="6732975" y="2618175"/>
            <a:ext cx="202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7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Google Logo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7599150" y="4743450"/>
            <a:ext cx="5143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(Mollerup, 2015)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8725" y="185450"/>
            <a:ext cx="2432725" cy="243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Applicant Tracking Software (ATS)</a:t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Applicant Tracking Software is software that directs and organizes the recruitment/hiring process for companies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ATS often includes AI systems that sort resumes for keywords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Speeds up hiring process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Hundreds</a:t>
            </a:r>
            <a:r>
              <a:rPr lang="en"/>
              <a:t> of different ATSs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major companies use some version of ATS</a:t>
            </a:r>
            <a:endParaRPr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8200" y="3329375"/>
            <a:ext cx="3589725" cy="123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/>
        </p:nvSpPr>
        <p:spPr>
          <a:xfrm>
            <a:off x="7979625" y="4765125"/>
            <a:ext cx="1765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(Morrison, 2017)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6214125" y="4488225"/>
            <a:ext cx="1765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8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Oracle Taleo Logo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Keeping Data and Algorithms “Closed Source”</a:t>
            </a:r>
            <a:endParaRPr/>
          </a:p>
        </p:txBody>
      </p:sp>
      <p:sp>
        <p:nvSpPr>
          <p:cNvPr id="149" name="Google Shape;149;p24"/>
          <p:cNvSpPr txBox="1"/>
          <p:nvPr>
            <p:ph idx="1" type="body"/>
          </p:nvPr>
        </p:nvSpPr>
        <p:spPr>
          <a:xfrm>
            <a:off x="311700" y="1152475"/>
            <a:ext cx="514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40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903"/>
              <a:buChar char="●"/>
            </a:pPr>
            <a:r>
              <a:rPr lang="en" sz="1902"/>
              <a:t>Why keep algorithms confidential?</a:t>
            </a:r>
            <a:endParaRPr sz="1902"/>
          </a:p>
          <a:p>
            <a:pPr indent="-3376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7"/>
              <a:buChar char="○"/>
            </a:pPr>
            <a:r>
              <a:rPr lang="en" sz="1717"/>
              <a:t>Escape prosecution</a:t>
            </a:r>
            <a:endParaRPr sz="1717"/>
          </a:p>
          <a:p>
            <a:pPr indent="-3376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7"/>
              <a:buChar char="○"/>
            </a:pPr>
            <a:r>
              <a:rPr lang="en" sz="1717"/>
              <a:t>Biased for profit</a:t>
            </a:r>
            <a:endParaRPr sz="1717"/>
          </a:p>
          <a:p>
            <a:pPr indent="-3376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7"/>
              <a:buChar char="○"/>
            </a:pPr>
            <a:r>
              <a:rPr lang="en" sz="1717"/>
              <a:t>Hide from companies</a:t>
            </a:r>
            <a:endParaRPr sz="1717"/>
          </a:p>
          <a:p>
            <a:pPr indent="-34940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903"/>
              <a:buChar char="●"/>
            </a:pPr>
            <a:r>
              <a:rPr lang="en" sz="1902"/>
              <a:t>How can the public allow this?</a:t>
            </a:r>
            <a:endParaRPr sz="1902"/>
          </a:p>
          <a:p>
            <a:pPr indent="-34940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903"/>
              <a:buChar char="●"/>
            </a:pPr>
            <a:r>
              <a:rPr lang="en" sz="1902"/>
              <a:t>Black Box</a:t>
            </a:r>
            <a:endParaRPr sz="1902"/>
          </a:p>
          <a:p>
            <a:pPr indent="-3376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7"/>
              <a:buChar char="○"/>
            </a:pPr>
            <a:r>
              <a:rPr lang="en" sz="1717"/>
              <a:t>Used in airplanes</a:t>
            </a:r>
            <a:endParaRPr sz="1717"/>
          </a:p>
          <a:p>
            <a:pPr indent="-3376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7"/>
              <a:buChar char="○"/>
            </a:pPr>
            <a:r>
              <a:rPr lang="en" sz="1717"/>
              <a:t>Tracks flight and cockpit voice data</a:t>
            </a:r>
            <a:endParaRPr sz="1717"/>
          </a:p>
          <a:p>
            <a:pPr indent="-3376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7"/>
              <a:buChar char="○"/>
            </a:pPr>
            <a:r>
              <a:rPr lang="en" sz="1717"/>
              <a:t>Opposite meaning for programmers</a:t>
            </a:r>
            <a:endParaRPr sz="1717"/>
          </a:p>
          <a:p>
            <a:pPr indent="-33766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7"/>
              <a:buChar char="■"/>
            </a:pPr>
            <a:r>
              <a:rPr lang="en" sz="1717"/>
              <a:t>Refuse to disclose details</a:t>
            </a:r>
            <a:endParaRPr sz="1717"/>
          </a:p>
          <a:p>
            <a:pPr indent="-33766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17"/>
              <a:buChar char="■"/>
            </a:pPr>
            <a:r>
              <a:rPr lang="en" sz="1717"/>
              <a:t>Inability to understand the algorithm</a:t>
            </a:r>
            <a:endParaRPr sz="1902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902"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5898" y="1990050"/>
            <a:ext cx="3087775" cy="185297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/>
          <p:nvPr/>
        </p:nvSpPr>
        <p:spPr>
          <a:xfrm>
            <a:off x="5800650" y="3942925"/>
            <a:ext cx="297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9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Black Box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Google Shape;152;p24"/>
          <p:cNvSpPr txBox="1"/>
          <p:nvPr/>
        </p:nvSpPr>
        <p:spPr>
          <a:xfrm>
            <a:off x="7874400" y="4701150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(Jeffries, 2014)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Amazon’s Previous Algorithm Biases</a:t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4173300" y="1103525"/>
            <a:ext cx="50523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83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Search engine algorithm</a:t>
            </a:r>
            <a:endParaRPr sz="1610"/>
          </a:p>
          <a:p>
            <a:pPr indent="-330835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Engineers approached WSJ</a:t>
            </a:r>
            <a:endParaRPr sz="1610"/>
          </a:p>
          <a:p>
            <a:pPr indent="-330835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Amazon rejected unprofitable </a:t>
            </a:r>
            <a:r>
              <a:rPr lang="en" sz="1610"/>
              <a:t>improvements</a:t>
            </a:r>
            <a:endParaRPr sz="1610"/>
          </a:p>
          <a:p>
            <a:pPr indent="-330835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Forced promotion of Amazon Basics line</a:t>
            </a:r>
            <a:endParaRPr sz="1610"/>
          </a:p>
          <a:p>
            <a:pPr indent="-330835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Denied allegations and refused </a:t>
            </a:r>
            <a:r>
              <a:rPr lang="en" sz="1610"/>
              <a:t>disclosure</a:t>
            </a:r>
            <a:endParaRPr sz="1610"/>
          </a:p>
          <a:p>
            <a:pPr indent="-33083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Prime same day delivery</a:t>
            </a:r>
            <a:endParaRPr sz="1610"/>
          </a:p>
          <a:p>
            <a:pPr indent="-330835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Engineers approached Bloomberg</a:t>
            </a:r>
            <a:endParaRPr sz="1610"/>
          </a:p>
          <a:p>
            <a:pPr indent="-330835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F</a:t>
            </a:r>
            <a:r>
              <a:rPr lang="en" sz="1610"/>
              <a:t>avored white over black/latino neighborhoods</a:t>
            </a:r>
            <a:endParaRPr sz="1610"/>
          </a:p>
          <a:p>
            <a:pPr indent="-330835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Service based on distance to warehouse</a:t>
            </a:r>
            <a:endParaRPr sz="1610"/>
          </a:p>
          <a:p>
            <a:pPr indent="-330835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Pleaded ignorance</a:t>
            </a:r>
            <a:endParaRPr sz="1610"/>
          </a:p>
          <a:p>
            <a:pPr indent="-33083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Strategic Ignorance:</a:t>
            </a:r>
            <a:endParaRPr sz="1610"/>
          </a:p>
          <a:p>
            <a:pPr indent="-330835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0"/>
              <a:buChar char="●"/>
            </a:pPr>
            <a:r>
              <a:rPr lang="en" sz="1610"/>
              <a:t>Programmers/tech executives deny knowledge</a:t>
            </a:r>
            <a:endParaRPr sz="1610"/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75" y="1304425"/>
            <a:ext cx="4182476" cy="2139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5"/>
          <p:cNvSpPr txBox="1"/>
          <p:nvPr/>
        </p:nvSpPr>
        <p:spPr>
          <a:xfrm>
            <a:off x="227475" y="3730925"/>
            <a:ext cx="297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10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Amazon search results for laptop sleeve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Need for Updated Laws</a:t>
            </a:r>
            <a:endParaRPr/>
          </a:p>
        </p:txBody>
      </p:sp>
      <p:sp>
        <p:nvSpPr>
          <p:cNvPr id="166" name="Google Shape;166;p26"/>
          <p:cNvSpPr txBox="1"/>
          <p:nvPr>
            <p:ph idx="1" type="body"/>
          </p:nvPr>
        </p:nvSpPr>
        <p:spPr>
          <a:xfrm>
            <a:off x="311700" y="1017725"/>
            <a:ext cx="7030500" cy="37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3"/>
              <a:buChar char="●"/>
            </a:pPr>
            <a:r>
              <a:rPr lang="en" sz="1502"/>
              <a:t>Title VII</a:t>
            </a:r>
            <a:endParaRPr sz="1502"/>
          </a:p>
          <a:p>
            <a:pPr indent="-3122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○"/>
            </a:pPr>
            <a:r>
              <a:rPr lang="en" sz="1317"/>
              <a:t>Federal law</a:t>
            </a:r>
            <a:endParaRPr sz="1317"/>
          </a:p>
          <a:p>
            <a:pPr indent="-3122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○"/>
            </a:pPr>
            <a:r>
              <a:rPr lang="en" sz="1317"/>
              <a:t>P</a:t>
            </a:r>
            <a:r>
              <a:rPr lang="en" sz="1317"/>
              <a:t>rohibits employment discrimination</a:t>
            </a:r>
            <a:endParaRPr sz="1317"/>
          </a:p>
          <a:p>
            <a:pPr indent="-31226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■"/>
            </a:pPr>
            <a:r>
              <a:rPr lang="en" sz="1317"/>
              <a:t>Race, religion, sex, etc.</a:t>
            </a:r>
            <a:endParaRPr sz="1317"/>
          </a:p>
          <a:p>
            <a:pPr indent="-31226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■"/>
            </a:pPr>
            <a:r>
              <a:rPr lang="en" sz="1317"/>
              <a:t>Remains true regardless of intentions</a:t>
            </a:r>
            <a:endParaRPr sz="1317"/>
          </a:p>
          <a:p>
            <a:pPr indent="-32400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3"/>
              <a:buChar char="●"/>
            </a:pPr>
            <a:r>
              <a:rPr lang="en" sz="1502"/>
              <a:t>Difficult to sue</a:t>
            </a:r>
            <a:endParaRPr sz="1502"/>
          </a:p>
          <a:p>
            <a:pPr indent="-3122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○"/>
            </a:pPr>
            <a:r>
              <a:rPr lang="en" sz="1317"/>
              <a:t>Failure to hire case</a:t>
            </a:r>
            <a:endParaRPr sz="1317"/>
          </a:p>
          <a:p>
            <a:pPr indent="-3122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○"/>
            </a:pPr>
            <a:r>
              <a:rPr lang="en" sz="1317"/>
              <a:t>Lack </a:t>
            </a:r>
            <a:r>
              <a:rPr lang="en" sz="1317"/>
              <a:t>information</a:t>
            </a:r>
            <a:r>
              <a:rPr lang="en" sz="1317"/>
              <a:t> on policy/practice</a:t>
            </a:r>
            <a:endParaRPr sz="1317"/>
          </a:p>
          <a:p>
            <a:pPr indent="-3122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○"/>
            </a:pPr>
            <a:r>
              <a:rPr lang="en" sz="1317"/>
              <a:t>Speculation in the judge’s eyes</a:t>
            </a:r>
            <a:endParaRPr sz="1317"/>
          </a:p>
          <a:p>
            <a:pPr indent="-32400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3"/>
              <a:buChar char="●"/>
            </a:pPr>
            <a:r>
              <a:rPr lang="en" sz="1502"/>
              <a:t>Computer Fraud and Abuse Act (CFAA)</a:t>
            </a:r>
            <a:endParaRPr sz="1502"/>
          </a:p>
          <a:p>
            <a:pPr indent="-3122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○"/>
            </a:pPr>
            <a:r>
              <a:rPr lang="en" sz="1317"/>
              <a:t>Unauthorized access/retrieval of data</a:t>
            </a:r>
            <a:endParaRPr sz="1317"/>
          </a:p>
          <a:p>
            <a:pPr indent="-3122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○"/>
            </a:pPr>
            <a:r>
              <a:rPr lang="en" sz="1317"/>
              <a:t>Illegal to audit test websites</a:t>
            </a:r>
            <a:endParaRPr sz="1317"/>
          </a:p>
          <a:p>
            <a:pPr indent="-31226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■"/>
            </a:pPr>
            <a:r>
              <a:rPr lang="en" sz="1317"/>
              <a:t>Violates terms of service</a:t>
            </a:r>
            <a:endParaRPr sz="1317"/>
          </a:p>
          <a:p>
            <a:pPr indent="-31226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■"/>
            </a:pPr>
            <a:r>
              <a:rPr lang="en" sz="1317"/>
              <a:t>Create multiple accounts</a:t>
            </a:r>
            <a:endParaRPr sz="1317"/>
          </a:p>
          <a:p>
            <a:pPr indent="-31226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■"/>
            </a:pPr>
            <a:r>
              <a:rPr lang="en" sz="1317"/>
              <a:t>Provide fake information</a:t>
            </a:r>
            <a:endParaRPr sz="1317"/>
          </a:p>
          <a:p>
            <a:pPr indent="-31226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○"/>
            </a:pPr>
            <a:r>
              <a:rPr lang="en" sz="1317"/>
              <a:t>American Civil Liberties Union (ACLU)</a:t>
            </a:r>
            <a:endParaRPr sz="1317"/>
          </a:p>
          <a:p>
            <a:pPr indent="-31226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■"/>
            </a:pPr>
            <a:r>
              <a:rPr lang="en" sz="1317"/>
              <a:t>Challenged CFAA in court (2018)</a:t>
            </a:r>
            <a:endParaRPr sz="1317"/>
          </a:p>
          <a:p>
            <a:pPr indent="-31226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18"/>
              <a:buChar char="■"/>
            </a:pPr>
            <a:r>
              <a:rPr lang="en" sz="1317"/>
              <a:t>Allowed ACLU to audit test</a:t>
            </a:r>
            <a:endParaRPr sz="1317"/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225" y="1549566"/>
            <a:ext cx="3634424" cy="204435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6"/>
          <p:cNvSpPr txBox="1"/>
          <p:nvPr/>
        </p:nvSpPr>
        <p:spPr>
          <a:xfrm>
            <a:off x="5017125" y="3263325"/>
            <a:ext cx="297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11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ACLU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9" name="Google Shape;169;p26"/>
          <p:cNvSpPr txBox="1"/>
          <p:nvPr/>
        </p:nvSpPr>
        <p:spPr>
          <a:xfrm>
            <a:off x="7708925" y="4701150"/>
            <a:ext cx="143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Farokhmanesh</a:t>
            </a: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, 2012)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Equal</a:t>
            </a:r>
            <a:r>
              <a:rPr lang="en"/>
              <a:t> Employment Opportunity Commission</a:t>
            </a:r>
            <a:endParaRPr/>
          </a:p>
        </p:txBody>
      </p:sp>
      <p:sp>
        <p:nvSpPr>
          <p:cNvPr id="175" name="Google Shape;175;p27"/>
          <p:cNvSpPr txBox="1"/>
          <p:nvPr>
            <p:ph idx="1" type="body"/>
          </p:nvPr>
        </p:nvSpPr>
        <p:spPr>
          <a:xfrm>
            <a:off x="311700" y="1225850"/>
            <a:ext cx="7030500" cy="3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Enforces Title VII</a:t>
            </a:r>
            <a:endParaRPr sz="1900"/>
          </a:p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Hearing held in 2016:</a:t>
            </a:r>
            <a:endParaRPr sz="1900"/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Panel of analysts and psychologists</a:t>
            </a:r>
            <a:endParaRPr sz="1500"/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Revealed benefits and downsides of big data</a:t>
            </a:r>
            <a:endParaRPr sz="1500"/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Helpful, but too biased right now</a:t>
            </a:r>
            <a:endParaRPr sz="1500"/>
          </a:p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Recent </a:t>
            </a:r>
            <a:r>
              <a:rPr lang="en" sz="1900"/>
              <a:t>initiative in October 2021:</a:t>
            </a:r>
            <a:endParaRPr sz="1900"/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EEOC developed initiative from hearing</a:t>
            </a:r>
            <a:endParaRPr sz="1500"/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Regulate company’s collection of big data </a:t>
            </a:r>
            <a:endParaRPr sz="1500"/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Ensure rejections comply with Title VII</a:t>
            </a:r>
            <a:endParaRPr sz="1500"/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Companies must provide:</a:t>
            </a:r>
            <a:endParaRPr sz="1500"/>
          </a:p>
          <a:p>
            <a:pPr indent="-323850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Adoption and design of algorithm</a:t>
            </a:r>
            <a:endParaRPr sz="1500"/>
          </a:p>
          <a:p>
            <a:pPr indent="-323850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Employment-related technologies</a:t>
            </a:r>
            <a:endParaRPr sz="1500"/>
          </a:p>
          <a:p>
            <a:pPr indent="-323850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Application of the algorithm</a:t>
            </a:r>
            <a:endParaRPr sz="1500"/>
          </a:p>
          <a:p>
            <a:pPr indent="-323850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Technical assistance</a:t>
            </a:r>
            <a:endParaRPr sz="1500"/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Promising initiative</a:t>
            </a:r>
            <a:endParaRPr sz="1500"/>
          </a:p>
        </p:txBody>
      </p:sp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3850" y="1174698"/>
            <a:ext cx="2795976" cy="235437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/>
          <p:cNvSpPr txBox="1"/>
          <p:nvPr/>
        </p:nvSpPr>
        <p:spPr>
          <a:xfrm>
            <a:off x="5862300" y="3529075"/>
            <a:ext cx="297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12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U.S. EEOC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7874400" y="4701150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(EEOC, 2021)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idx="1" type="body"/>
          </p:nvPr>
        </p:nvSpPr>
        <p:spPr>
          <a:xfrm>
            <a:off x="311700" y="13009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Using user-provided data for AI training is a common industry practice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Usually by big companies with lots of access to user data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Sources of big data may include…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Social media posts: Facebook; Twitter; YouTube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Cloud computing: Amazon AWS; Google Cloud; Microsoft Azure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/>
              <a:t>Alternative example of user data application:</a:t>
            </a:r>
            <a:endParaRPr b="1"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/>
              <a:t>Google repurposing CAPTCHA response data to train AI</a:t>
            </a:r>
            <a:endParaRPr b="1" sz="1800"/>
          </a:p>
        </p:txBody>
      </p:sp>
      <p:sp>
        <p:nvSpPr>
          <p:cNvPr id="184" name="Google Shape;18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Data For Algorithm Training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Data For Algorithm Training</a:t>
            </a:r>
            <a:endParaRPr/>
          </a:p>
        </p:txBody>
      </p:sp>
      <p:sp>
        <p:nvSpPr>
          <p:cNvPr id="190" name="Google Shape;190;p29"/>
          <p:cNvSpPr txBox="1"/>
          <p:nvPr>
            <p:ph idx="1" type="body"/>
          </p:nvPr>
        </p:nvSpPr>
        <p:spPr>
          <a:xfrm>
            <a:off x="386700" y="1300950"/>
            <a:ext cx="4185300" cy="3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CAPTCHA = “Completely Automated Public Turing test to tell Computers and Humans Apart”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CAPTCHA’s primary purpose is to deter bot activity on websites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CAPTCHA has evolved over time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Earliest examples include deciphering visually corrupted letters and numbers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Modern examples oftentimes have the user pick out items from photographs</a:t>
            </a:r>
            <a:endParaRPr sz="1300"/>
          </a:p>
        </p:txBody>
      </p:sp>
      <p:pic>
        <p:nvPicPr>
          <p:cNvPr id="191" name="Google Shape;1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2625" y="1750300"/>
            <a:ext cx="4023900" cy="20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9"/>
          <p:cNvSpPr txBox="1"/>
          <p:nvPr/>
        </p:nvSpPr>
        <p:spPr>
          <a:xfrm>
            <a:off x="4921675" y="3770975"/>
            <a:ext cx="4023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13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An example of an </a:t>
            </a: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early CAPTCHA strategy.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(Reuters, 2013)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Data For Algorithm Training</a:t>
            </a:r>
            <a:endParaRPr/>
          </a:p>
        </p:txBody>
      </p:sp>
      <p:sp>
        <p:nvSpPr>
          <p:cNvPr id="198" name="Google Shape;198;p30"/>
          <p:cNvSpPr txBox="1"/>
          <p:nvPr>
            <p:ph idx="1" type="body"/>
          </p:nvPr>
        </p:nvSpPr>
        <p:spPr>
          <a:xfrm>
            <a:off x="2644325" y="1017725"/>
            <a:ext cx="5710800" cy="31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 owns one of the most popular CAPTCHA services on the Internet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 such, they have access to the backend and the answers people provide to their CAPTCHA prompts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Alongside its main purpose, Google also uses their CAPTCHA as a data collection tool for training internal algorithms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Ex. finding results for Google Images, and Google Maps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alternative uses for CAPTCHA data are </a:t>
            </a:r>
            <a:r>
              <a:rPr b="1" lang="en"/>
              <a:t>not </a:t>
            </a:r>
            <a:r>
              <a:rPr lang="en"/>
              <a:t>explicitly stated at the time of collection.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99" y="1136475"/>
            <a:ext cx="2347975" cy="33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 txBox="1"/>
          <p:nvPr/>
        </p:nvSpPr>
        <p:spPr>
          <a:xfrm>
            <a:off x="2560050" y="4135625"/>
            <a:ext cx="6272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14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A prompt from </a:t>
            </a: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Google’s image-based CAPTCHA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(Tuggy, 2017)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Data For Algorithm Training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415950" y="1300700"/>
            <a:ext cx="40521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Over time, Google’s CAPTCHAS have become increasingly difficult for humans to solve 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Bots are getting better at detecting the things being tested for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Much of what Google’s CAPTCHA has humans identify involves street signs and public areas. 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Google is known to have been developing self-driving car technology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It’s possible Google has used CAPTCHA data to train it.</a:t>
            </a:r>
            <a:endParaRPr sz="1200"/>
          </a:p>
        </p:txBody>
      </p:sp>
      <p:pic>
        <p:nvPicPr>
          <p:cNvPr id="207" name="Google Shape;20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2550" y="1307800"/>
            <a:ext cx="4158850" cy="23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1"/>
          <p:cNvSpPr txBox="1"/>
          <p:nvPr/>
        </p:nvSpPr>
        <p:spPr>
          <a:xfrm>
            <a:off x="4712550" y="3647150"/>
            <a:ext cx="4023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15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A self-driving car prototype by Google.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(Peters, 2015)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 Map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84425" y="1124300"/>
            <a:ext cx="7030500" cy="3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Summary of Amazon’s decision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Why Amazon created this AI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Pressures of recruitment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Competitors approaches to finding candidates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Facebook and Google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Applicant Tracking Software (ATS)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Algorithms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Amazon’s previous algorithms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Legal status of algorithms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User data for algorithm training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Amazon’s decision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Other potential decisions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Violations of ACM Codes and Gift of Fire Guidelines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Ethical analysis of Amazon’s decision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with the System</a:t>
            </a:r>
            <a:endParaRPr/>
          </a:p>
        </p:txBody>
      </p:sp>
      <p:sp>
        <p:nvSpPr>
          <p:cNvPr id="214" name="Google Shape;214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Unfairly discriminated against applicants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Penalized words like “Women’s”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Valued two all-women’s colleges very low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Poor Data Collection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Self-selection bias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Bag of words approach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Unclear project </a:t>
            </a:r>
            <a:r>
              <a:rPr lang="en"/>
              <a:t>requirements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Were told to make a system that would do everything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Were not told what “everything” was</a:t>
            </a:r>
            <a:endParaRPr/>
          </a:p>
        </p:txBody>
      </p:sp>
      <p:pic>
        <p:nvPicPr>
          <p:cNvPr id="215" name="Google Shape;2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150" y="399625"/>
            <a:ext cx="2940150" cy="2940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2"/>
          <p:cNvSpPr txBox="1"/>
          <p:nvPr/>
        </p:nvSpPr>
        <p:spPr>
          <a:xfrm>
            <a:off x="5892150" y="3522175"/>
            <a:ext cx="297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16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Resume review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7" name="Google Shape;217;p32"/>
          <p:cNvSpPr txBox="1"/>
          <p:nvPr/>
        </p:nvSpPr>
        <p:spPr>
          <a:xfrm>
            <a:off x="7874400" y="4701150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(Doyle, 2022)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Amazon’s Decision</a:t>
            </a:r>
            <a:endParaRPr/>
          </a:p>
        </p:txBody>
      </p:sp>
      <p:sp>
        <p:nvSpPr>
          <p:cNvPr id="223" name="Google Shape;223;p33"/>
          <p:cNvSpPr txBox="1"/>
          <p:nvPr>
            <p:ph idx="1" type="body"/>
          </p:nvPr>
        </p:nvSpPr>
        <p:spPr>
          <a:xfrm>
            <a:off x="311700" y="1577100"/>
            <a:ext cx="48537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Amazon</a:t>
            </a:r>
            <a:r>
              <a:rPr lang="en"/>
              <a:t> </a:t>
            </a:r>
            <a:r>
              <a:rPr lang="en"/>
              <a:t>decided</a:t>
            </a:r>
            <a:r>
              <a:rPr lang="en"/>
              <a:t> to cancel the system, but redirect resources towards making a much more scaled-back AI system.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Helps with basic tasks, like catching </a:t>
            </a:r>
            <a:r>
              <a:rPr lang="en"/>
              <a:t>duplicate</a:t>
            </a:r>
            <a:r>
              <a:rPr lang="en"/>
              <a:t> entries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All results are checked over by humans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Team formed in order to not waste previous resources.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This decision would be considered ethically acceptable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No longer uses data or algorithms that </a:t>
            </a:r>
            <a:r>
              <a:rPr lang="en"/>
              <a:t>caused the bias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Works under human oversight</a:t>
            </a:r>
            <a:endParaRPr/>
          </a:p>
        </p:txBody>
      </p:sp>
      <p:pic>
        <p:nvPicPr>
          <p:cNvPr id="224" name="Google Shape;22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9325" y="1577100"/>
            <a:ext cx="3472973" cy="2315324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3"/>
          <p:cNvSpPr txBox="1"/>
          <p:nvPr/>
        </p:nvSpPr>
        <p:spPr>
          <a:xfrm>
            <a:off x="5359325" y="3945775"/>
            <a:ext cx="297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17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Human and AI Integration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6" name="Google Shape;226;p33"/>
          <p:cNvSpPr txBox="1"/>
          <p:nvPr/>
        </p:nvSpPr>
        <p:spPr>
          <a:xfrm>
            <a:off x="7489525" y="4701150"/>
            <a:ext cx="1654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(Maria Jesus Saenz, 2020)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Potential Decisions</a:t>
            </a:r>
            <a:endParaRPr/>
          </a:p>
        </p:txBody>
      </p:sp>
      <p:sp>
        <p:nvSpPr>
          <p:cNvPr id="232" name="Google Shape;232;p34"/>
          <p:cNvSpPr txBox="1"/>
          <p:nvPr>
            <p:ph idx="1" type="body"/>
          </p:nvPr>
        </p:nvSpPr>
        <p:spPr>
          <a:xfrm>
            <a:off x="1177988" y="1679225"/>
            <a:ext cx="23151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the AI program, but retrain it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Ethically acceptable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New data must properly represent all potential hires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Inform their employees if they use their resumes</a:t>
            </a:r>
            <a:endParaRPr/>
          </a:p>
        </p:txBody>
      </p:sp>
      <p:sp>
        <p:nvSpPr>
          <p:cNvPr id="233" name="Google Shape;233;p34"/>
          <p:cNvSpPr txBox="1"/>
          <p:nvPr>
            <p:ph idx="1" type="body"/>
          </p:nvPr>
        </p:nvSpPr>
        <p:spPr>
          <a:xfrm>
            <a:off x="3661488" y="1679225"/>
            <a:ext cx="23151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Shut down the program entirely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Ethically obligatory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Prevents the system from causing any harm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 the work for the system becomes wasted</a:t>
            </a:r>
            <a:endParaRPr/>
          </a:p>
        </p:txBody>
      </p:sp>
      <p:sp>
        <p:nvSpPr>
          <p:cNvPr id="234" name="Google Shape;234;p34"/>
          <p:cNvSpPr txBox="1"/>
          <p:nvPr>
            <p:ph idx="1" type="body"/>
          </p:nvPr>
        </p:nvSpPr>
        <p:spPr>
          <a:xfrm>
            <a:off x="6144988" y="1679225"/>
            <a:ext cx="23151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 using the biased program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Ethically prohibited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Does nothing to help the minority groups who are effected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Creates a bad precedent for other companies to follow</a:t>
            </a:r>
            <a:endParaRPr/>
          </a:p>
        </p:txBody>
      </p:sp>
      <p:pic>
        <p:nvPicPr>
          <p:cNvPr id="235" name="Google Shape;2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1298" y="205300"/>
            <a:ext cx="1660999" cy="1378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4"/>
          <p:cNvSpPr txBox="1"/>
          <p:nvPr/>
        </p:nvSpPr>
        <p:spPr>
          <a:xfrm>
            <a:off x="5560575" y="205300"/>
            <a:ext cx="297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18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Decision making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process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7" name="Google Shape;237;p34"/>
          <p:cNvSpPr txBox="1"/>
          <p:nvPr/>
        </p:nvSpPr>
        <p:spPr>
          <a:xfrm>
            <a:off x="7874400" y="4701150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(Depositphotos)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Impacts of Decision and Code Violations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 and Negative Rights Affected</a:t>
            </a:r>
            <a:endParaRPr/>
          </a:p>
        </p:txBody>
      </p:sp>
      <p:sp>
        <p:nvSpPr>
          <p:cNvPr id="248" name="Google Shape;248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Negative Right:</a:t>
            </a:r>
            <a:endParaRPr b="1"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Existing Amazon employees’ right to privacy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Positive Right:</a:t>
            </a:r>
            <a:endParaRPr b="1"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/>
              <a:t>Female </a:t>
            </a:r>
            <a:r>
              <a:rPr lang="en" sz="2400"/>
              <a:t>applicants</a:t>
            </a:r>
            <a:r>
              <a:rPr lang="en" sz="2400"/>
              <a:t>’ right to a fair chance of being hired (independent of gender prejudice)</a:t>
            </a:r>
            <a:endParaRPr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Parties Affected by Bot’s Discontinuation</a:t>
            </a:r>
            <a:endParaRPr/>
          </a:p>
        </p:txBody>
      </p:sp>
      <p:graphicFrame>
        <p:nvGraphicFramePr>
          <p:cNvPr id="255" name="Google Shape;255;p37"/>
          <p:cNvGraphicFramePr/>
          <p:nvPr/>
        </p:nvGraphicFramePr>
        <p:xfrm>
          <a:off x="311700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{5DF267E6-7C6C-4665-99D9-BBE046CDCA9A}</a:tableStyleId>
              </a:tblPr>
              <a:tblGrid>
                <a:gridCol w="2840200"/>
                <a:gridCol w="1155050"/>
                <a:gridCol w="4525350"/>
              </a:tblGrid>
              <a:tr h="521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Affected Party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Effect type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Description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681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Amazon corporate/management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Negative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Loss of time and money on biased bot development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Bad publicity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21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Amazon’s then-current employees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Positive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Personal resume data no longer being used (for this purpose)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Amazon can’t find new employees =&gt; negotiating with current ones?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Potential new applicants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Positive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More </a:t>
                      </a:r>
                      <a:r>
                        <a:rPr lang="en"/>
                        <a:t>level playing field for application process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58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Bot development team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Negative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Product was proven defective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Time lost working on project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Potential negative </a:t>
                      </a:r>
                      <a:r>
                        <a:rPr lang="en"/>
                        <a:t>repercussions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ACM Codes Violated by Biased Bot’s Development</a:t>
            </a:r>
            <a:endParaRPr/>
          </a:p>
        </p:txBody>
      </p:sp>
      <p:graphicFrame>
        <p:nvGraphicFramePr>
          <p:cNvPr id="261" name="Google Shape;261;p38"/>
          <p:cNvGraphicFramePr/>
          <p:nvPr/>
        </p:nvGraphicFramePr>
        <p:xfrm>
          <a:off x="311700" y="113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{5DF267E6-7C6C-4665-99D9-BBE046CDCA9A}</a:tableStyleId>
              </a:tblPr>
              <a:tblGrid>
                <a:gridCol w="4321100"/>
                <a:gridCol w="4321100"/>
              </a:tblGrid>
              <a:tr h="36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Code Violated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How?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614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1.6: “Respect privacy.”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Current employee’s data was used to train bot without their </a:t>
                      </a:r>
                      <a:r>
                        <a:rPr lang="en"/>
                        <a:t>knowledge</a:t>
                      </a:r>
                      <a:r>
                        <a:rPr lang="en"/>
                        <a:t> or consent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4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2.8: “Access computing and communication resources only when authorized or when compelled by the public good.”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“Only when authorized” could suggest Amazon needed current employee’s consent first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94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3.7: “Recognize and take special care of systems that become integrated into the infrastructure of society.”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Biased bot was not fully </a:t>
                      </a:r>
                      <a:r>
                        <a:rPr lang="en"/>
                        <a:t>understood, as its faults were left unaddressed for some time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Amazon’s new hires could affect how the company operates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72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2.3: “Know and respect existing rules pertaining to professional work.”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Gender discrimination is illegal in American workplaces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Gift of Fire 9.2.3 Guidelines Violated</a:t>
            </a:r>
            <a:endParaRPr/>
          </a:p>
        </p:txBody>
      </p:sp>
      <p:sp>
        <p:nvSpPr>
          <p:cNvPr id="267" name="Google Shape;26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Design for real users.”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 would have failed in real-world applications due to its bias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base includes female applicants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Be open and honest about capabilities, safety, and limitations of software.”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Bot’s bias went unaddressed during development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Practice was only discontinued after media response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“Pay attention to defaults.”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 would assume </a:t>
            </a:r>
            <a:r>
              <a:rPr lang="en"/>
              <a:t>incorrect</a:t>
            </a:r>
            <a:r>
              <a:rPr lang="en"/>
              <a:t> information when confronted with gaps in training data resumes, contributing to bias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Approaches from Historical Ethicists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Deontology (Immanuel Kant)</a:t>
            </a:r>
            <a:endParaRPr/>
          </a:p>
        </p:txBody>
      </p:sp>
      <p:sp>
        <p:nvSpPr>
          <p:cNvPr id="278" name="Google Shape;278;p41"/>
          <p:cNvSpPr txBox="1"/>
          <p:nvPr>
            <p:ph idx="1" type="body"/>
          </p:nvPr>
        </p:nvSpPr>
        <p:spPr>
          <a:xfrm>
            <a:off x="311700" y="1152475"/>
            <a:ext cx="478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Logic or reason determines rules of ethical behavior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Engineers in charge logically used resumes of current and former employees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Reasonable data set to collect to train the AI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 though it biased men over women, it appeared logical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Ethical</a:t>
            </a:r>
            <a:endParaRPr/>
          </a:p>
        </p:txBody>
      </p:sp>
      <p:pic>
        <p:nvPicPr>
          <p:cNvPr id="279" name="Google Shape;27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6425" y="1152475"/>
            <a:ext cx="2501650" cy="317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1"/>
          <p:cNvSpPr txBox="1"/>
          <p:nvPr/>
        </p:nvSpPr>
        <p:spPr>
          <a:xfrm>
            <a:off x="5586425" y="4327150"/>
            <a:ext cx="297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19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Immanuel Kant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1" name="Google Shape;281;p41"/>
          <p:cNvSpPr txBox="1"/>
          <p:nvPr/>
        </p:nvSpPr>
        <p:spPr>
          <a:xfrm>
            <a:off x="8152425" y="4701150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(Hereford)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Amazon’s Decision – Overview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430975" y="151640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2014, development began on an AI recruiting algorithm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Would rank resumes on a 1-5 star system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goal was to give it a stack of resumes and it would return the top 5 candidates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algorithm turned out to be biased against some resumes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Trained on Amazon’s past hires - predominantly men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Downgraded some phrases and data, including two all-women’s colleges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Amazon decided to cancel work on the algorithm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algorithm was never used to </a:t>
            </a:r>
            <a:r>
              <a:rPr lang="en"/>
              <a:t>evaluate</a:t>
            </a:r>
            <a:r>
              <a:rPr lang="en"/>
              <a:t> actual </a:t>
            </a:r>
            <a:r>
              <a:rPr lang="en"/>
              <a:t>candidates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Research and development was shifted into a much smaller-scale algorithm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9925" y="121168"/>
            <a:ext cx="2479525" cy="13952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7074263" y="1516400"/>
            <a:ext cx="3122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1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Amazon AI Logo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7874400" y="4701150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(Engdahl, 2008)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Aggregate Utility (John Stuart Mill)</a:t>
            </a:r>
            <a:endParaRPr/>
          </a:p>
        </p:txBody>
      </p:sp>
      <p:sp>
        <p:nvSpPr>
          <p:cNvPr id="287" name="Google Shape;287;p42"/>
          <p:cNvSpPr txBox="1"/>
          <p:nvPr>
            <p:ph idx="1" type="body"/>
          </p:nvPr>
        </p:nvSpPr>
        <p:spPr>
          <a:xfrm>
            <a:off x="311700" y="1631725"/>
            <a:ext cx="3999900" cy="22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Big data</a:t>
            </a:r>
            <a:r>
              <a:rPr lang="en" sz="1800"/>
              <a:t> positives: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Free and easy collection of data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Data from the position they want to train the AI for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2"/>
          <p:cNvSpPr txBox="1"/>
          <p:nvPr>
            <p:ph idx="2" type="body"/>
          </p:nvPr>
        </p:nvSpPr>
        <p:spPr>
          <a:xfrm>
            <a:off x="4832400" y="1631725"/>
            <a:ext cx="3999900" cy="22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Big data</a:t>
            </a:r>
            <a:r>
              <a:rPr lang="en" sz="1800"/>
              <a:t> negatives: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Small data set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Represents previous hires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Denies human bias in previous hires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89" name="Google Shape;289;p42"/>
          <p:cNvSpPr txBox="1"/>
          <p:nvPr/>
        </p:nvSpPr>
        <p:spPr>
          <a:xfrm>
            <a:off x="311700" y="1170025"/>
            <a:ext cx="837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roxima Nova"/>
                <a:ea typeface="Proxima Nova"/>
                <a:cs typeface="Proxima Nova"/>
                <a:sym typeface="Proxima Nova"/>
              </a:rPr>
              <a:t>Calculate the consequences of actions when making decisions:</a:t>
            </a:r>
            <a:endParaRPr b="1"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0" name="Google Shape;290;p42"/>
          <p:cNvSpPr txBox="1"/>
          <p:nvPr/>
        </p:nvSpPr>
        <p:spPr>
          <a:xfrm>
            <a:off x="311700" y="3335875"/>
            <a:ext cx="6651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Downfall: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Not understanding the consequences of all actions taken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91" name="Google Shape;29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7250" y="3108400"/>
            <a:ext cx="1689375" cy="156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2"/>
          <p:cNvSpPr txBox="1"/>
          <p:nvPr/>
        </p:nvSpPr>
        <p:spPr>
          <a:xfrm>
            <a:off x="6697250" y="4592425"/>
            <a:ext cx="297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20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John Stuart Mill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3" name="Google Shape;293;p42"/>
          <p:cNvSpPr txBox="1"/>
          <p:nvPr/>
        </p:nvSpPr>
        <p:spPr>
          <a:xfrm>
            <a:off x="8455725" y="4838725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(2</a:t>
            </a: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018)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Veil of Ignorance (John Rawls)</a:t>
            </a:r>
            <a:endParaRPr/>
          </a:p>
        </p:txBody>
      </p:sp>
      <p:sp>
        <p:nvSpPr>
          <p:cNvPr id="299" name="Google Shape;299;p43"/>
          <p:cNvSpPr txBox="1"/>
          <p:nvPr>
            <p:ph idx="1" type="body"/>
          </p:nvPr>
        </p:nvSpPr>
        <p:spPr>
          <a:xfrm>
            <a:off x="311700" y="1152475"/>
            <a:ext cx="420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Difference Principle: 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Choice must benefit the least fortunate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Women in stem that receive less opportunities</a:t>
            </a:r>
            <a:endParaRPr sz="16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Rawls would consider the AI unethical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1852" y="1152475"/>
            <a:ext cx="3059300" cy="3121476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3"/>
          <p:cNvSpPr txBox="1"/>
          <p:nvPr/>
        </p:nvSpPr>
        <p:spPr>
          <a:xfrm>
            <a:off x="5116500" y="4273950"/>
            <a:ext cx="297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21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John Rawls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2" name="Google Shape;302;p43"/>
          <p:cNvSpPr txBox="1"/>
          <p:nvPr/>
        </p:nvSpPr>
        <p:spPr>
          <a:xfrm>
            <a:off x="7874400" y="4701150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(Sisodia, 2020)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 Egoism (Ayn Rand)</a:t>
            </a:r>
            <a:endParaRPr/>
          </a:p>
        </p:txBody>
      </p:sp>
      <p:sp>
        <p:nvSpPr>
          <p:cNvPr id="308" name="Google Shape;308;p44"/>
          <p:cNvSpPr txBox="1"/>
          <p:nvPr>
            <p:ph idx="1" type="body"/>
          </p:nvPr>
        </p:nvSpPr>
        <p:spPr>
          <a:xfrm>
            <a:off x="311700" y="1152475"/>
            <a:ext cx="542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</a:t>
            </a:r>
            <a:r>
              <a:rPr lang="en" sz="1900"/>
              <a:t>est action benefits you the most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Ethicality depends on the results of the AI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If accepted applicants profit Amazon most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Dismiss discrmination if it provides profiting applicants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Unethical if the AI rejects profitable applicants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309" name="Google Shape;30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2776" y="1152475"/>
            <a:ext cx="2113202" cy="3028577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4"/>
          <p:cNvSpPr txBox="1"/>
          <p:nvPr/>
        </p:nvSpPr>
        <p:spPr>
          <a:xfrm>
            <a:off x="6012775" y="4181050"/>
            <a:ext cx="297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22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Ayn Rand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1" name="Google Shape;311;p44"/>
          <p:cNvSpPr txBox="1"/>
          <p:nvPr/>
        </p:nvSpPr>
        <p:spPr>
          <a:xfrm>
            <a:off x="7874400" y="4701150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(Gessen, 2019)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Beliefs of John Locke</a:t>
            </a:r>
            <a:endParaRPr/>
          </a:p>
        </p:txBody>
      </p:sp>
      <p:sp>
        <p:nvSpPr>
          <p:cNvPr id="317" name="Google Shape;317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</a:t>
            </a:r>
            <a:r>
              <a:rPr lang="en"/>
              <a:t>ompensate others if you deprive them of resources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Resource: fair evaluation by </a:t>
            </a:r>
            <a:r>
              <a:rPr lang="en"/>
              <a:t>employer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Female applicants deprived of this right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Disagrees with the AI’s use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Deprives </a:t>
            </a:r>
            <a:r>
              <a:rPr lang="en"/>
              <a:t>female applicants </a:t>
            </a:r>
            <a:r>
              <a:rPr lang="en" sz="1400"/>
              <a:t>of fair evaluations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No compensation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Unethical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Locke favors decisions of the majority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Big data used represents majority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New hires should represent the majority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Ethical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0550" y="1693475"/>
            <a:ext cx="2590701" cy="2590701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5"/>
          <p:cNvSpPr txBox="1"/>
          <p:nvPr/>
        </p:nvSpPr>
        <p:spPr>
          <a:xfrm>
            <a:off x="5930550" y="4284175"/>
            <a:ext cx="297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23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John Locke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0" name="Google Shape;320;p45"/>
          <p:cNvSpPr txBox="1"/>
          <p:nvPr/>
        </p:nvSpPr>
        <p:spPr>
          <a:xfrm>
            <a:off x="7874400" y="4701150"/>
            <a:ext cx="126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Szelenyi</a:t>
            </a: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, 2009)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6"/>
          <p:cNvSpPr txBox="1"/>
          <p:nvPr>
            <p:ph idx="1" type="body"/>
          </p:nvPr>
        </p:nvSpPr>
        <p:spPr>
          <a:xfrm>
            <a:off x="300500" y="44332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 Analysis Decision Matrix</a:t>
            </a:r>
            <a:endParaRPr/>
          </a:p>
        </p:txBody>
      </p:sp>
      <p:graphicFrame>
        <p:nvGraphicFramePr>
          <p:cNvPr id="326" name="Google Shape;326;p46"/>
          <p:cNvGraphicFramePr/>
          <p:nvPr/>
        </p:nvGraphicFramePr>
        <p:xfrm>
          <a:off x="538600" y="33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{5DF267E6-7C6C-4665-99D9-BBE046CDCA9A}</a:tableStyleId>
              </a:tblPr>
              <a:tblGrid>
                <a:gridCol w="730850"/>
                <a:gridCol w="1059550"/>
                <a:gridCol w="673350"/>
                <a:gridCol w="696900"/>
                <a:gridCol w="696900"/>
                <a:gridCol w="696900"/>
                <a:gridCol w="696900"/>
                <a:gridCol w="696900"/>
                <a:gridCol w="696900"/>
                <a:gridCol w="696900"/>
                <a:gridCol w="696900"/>
              </a:tblGrid>
              <a:tr h="51015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Criteria</a:t>
                      </a:r>
                      <a:endParaRPr/>
                    </a:p>
                  </a:txBody>
                  <a:tcPr marT="0" marB="0" marR="0" marL="0" anchor="ctr"/>
                </a:tc>
                <a:tc hMerge="1"/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Scale down the AI</a:t>
                      </a:r>
                      <a:endParaRPr sz="1200"/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Keep the AI, and retrain it</a:t>
                      </a:r>
                      <a:endParaRPr sz="1200"/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Shut down program entirely</a:t>
                      </a:r>
                      <a:endParaRPr sz="1200"/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Continue Using the Biased AI</a:t>
                      </a:r>
                      <a:endParaRPr sz="1200"/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10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Ethicist</a:t>
                      </a:r>
                      <a:endParaRPr sz="9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Principle</a:t>
                      </a:r>
                      <a:endParaRPr sz="9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Weighing Factor</a:t>
                      </a:r>
                      <a:endParaRPr sz="900"/>
                    </a:p>
                  </a:txBody>
                  <a:tcPr marT="0" marB="0" marR="0" marL="0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Value</a:t>
                      </a:r>
                      <a:endParaRPr sz="9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Weighted Value</a:t>
                      </a:r>
                      <a:endParaRPr sz="9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Value</a:t>
                      </a:r>
                      <a:endParaRPr sz="9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Weighted Value</a:t>
                      </a:r>
                      <a:endParaRPr sz="9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Value</a:t>
                      </a:r>
                      <a:endParaRPr sz="9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Weighted Value</a:t>
                      </a:r>
                      <a:endParaRPr sz="9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Value</a:t>
                      </a:r>
                      <a:endParaRPr sz="9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Weighted Value</a:t>
                      </a:r>
                      <a:endParaRPr sz="9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0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Kant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Deontological Viewpoint</a:t>
                      </a:r>
                      <a:endParaRPr sz="9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0.05</a:t>
                      </a:r>
                      <a:endParaRPr/>
                    </a:p>
                  </a:txBody>
                  <a:tcPr marT="0" marB="0" marR="0" marL="0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0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Mill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Aggregate Utility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0.15</a:t>
                      </a:r>
                      <a:endParaRPr/>
                    </a:p>
                  </a:txBody>
                  <a:tcPr marT="0" marB="0" marR="0" marL="0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5.25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5.25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0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Rawls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Veil of Ignorance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   0.35</a:t>
                      </a:r>
                      <a:endParaRPr/>
                    </a:p>
                  </a:txBody>
                  <a:tcPr marT="0" marB="0" marR="0" marL="0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0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Ethical Egoism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</a:t>
                      </a:r>
                      <a:endParaRPr/>
                    </a:p>
                  </a:txBody>
                  <a:tcPr marT="0" marB="0" marR="0" marL="0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0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Locke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Compensation to Those Deprived</a:t>
                      </a:r>
                      <a:endParaRPr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</a:t>
                      </a:r>
                      <a:endParaRPr/>
                    </a:p>
                  </a:txBody>
                  <a:tcPr marT="0" marB="0" marR="0" marL="0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7.5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547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Totals:</a:t>
                      </a:r>
                      <a:endParaRPr/>
                    </a:p>
                  </a:txBody>
                  <a:tcPr marT="0" marB="0" marR="0" marL="0" anchor="ctr"/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0" marB="0" marR="0" marL="0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39.75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39.5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23.75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7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337" name="Google Shape;33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believe Amazon made the right choice in scaling down their AI hiring bot program.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bot’s discontinuation was a </a:t>
            </a:r>
            <a:r>
              <a:rPr lang="en"/>
              <a:t>temporary</a:t>
            </a:r>
            <a:r>
              <a:rPr lang="en"/>
              <a:t> win for the privacy of Amazon’s employees, as their data was no longer being used in training the software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Amazon’s decision process would mostly </a:t>
            </a:r>
            <a:r>
              <a:rPr lang="en"/>
              <a:t>align with that of John Rawls, as the biased bot harmed female applicants, and its data collection affected the rights of privacy of Amazon employees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of Amazon’s practices were industry standard, including using AI in hiring processes, finding alternative uses for collected data, and making their algorithms closed-source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9"/>
          <p:cNvSpPr txBox="1"/>
          <p:nvPr>
            <p:ph type="title"/>
          </p:nvPr>
        </p:nvSpPr>
        <p:spPr>
          <a:xfrm>
            <a:off x="281050" y="113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43" name="Google Shape;343;p49"/>
          <p:cNvSpPr txBox="1"/>
          <p:nvPr>
            <p:ph idx="1" type="body"/>
          </p:nvPr>
        </p:nvSpPr>
        <p:spPr>
          <a:xfrm>
            <a:off x="311700" y="6192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ACLU. (2019, May 22).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Sandvig v. Barr — challenge to cfaa prohibition on uncovering racial discrimination online.</a:t>
            </a: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https://www.aclu.org/cases/sandvig-v-sessions-challenge-cfaa-prohibition-uncovering-ra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Cial-discrimination-online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Blumberg, S., Kouba, R., Thareja, S., &amp; Wiesinger, A. (2022, April 15).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 talent tectonics: ten new realities for finding, keeping, and developing talent.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https://www.mckinsey.com/business-functions/mckinsey-digital/our-insights/tech-talent-tectonics-ten-new-realities-for-finding-keeping-and-developing-talent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Coppola, D. (2022, February 14)[Image].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Number of Amazon employees from 2007 - 2021.</a:t>
            </a:r>
            <a:r>
              <a:rPr i="1" lang="en" sz="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https://www.statista.com/statistics/234488/number-of-amazon-employees/</a:t>
            </a:r>
            <a:r>
              <a:rPr lang="en" sz="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EEOC. (2016).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of big data has implications for equal employment opportunity, panel tells EEOC.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https://www.eeoc.gov/newsroom/use-big-data-has-implications-equal-employment-oppor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8572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tunity-panel-tells-eeoc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EEOC. (2021, October 28).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EEOC launches initiative on artificial intelligence and algorithmic fairness.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https://www.eeoc.gov/newsroom/eeoc-launches-initiative-artificial-intelligence-and-algorithmic-fairness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EEOC. (n.d.).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 VII of the Civil Rights Act of 1964.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https://www.eeoc.gov/statutes/title-vii-civil-rights-act-1964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Farokhmanesh, M. (2012, December 23)[Image].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ACLU warns against blaming video games for Newtown tragedy too quickly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https://www.polygon.com/2012/12/23/3797762/aclu-warns-against-blaming-video-games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8572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-for-newtown-tragedy-too-quickly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English, L. (2021, June 01).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tech talent war has no end in sight. here's what you need to know.</a:t>
            </a: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https://www.forbes.com/sites/larryenglish/2021/06/01/the-tech-talent-war-has-no-end-in-sight-heres-what-you-need-to-know/?sh=3654d2f85f2d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Fawcett, A. (2019, September 13)[Image].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a FAANG company may not be right for you.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https://www.educative.io/blog/why-a-faang-company-may-not-be-right-for-you</a:t>
            </a:r>
            <a:r>
              <a:rPr lang="en" sz="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Feloni, R. (2016, February 17).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Facebook's head of recruiting explains the company's top 3 approaches to finding exceptional employees</a:t>
            </a: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https://www.businessinsider.com/how-facebook-finds-exceptional-employees-2016-2#facebook-looks-for-diverse-backgrounds-2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Frick, J., George, K., &amp; Coffman, J. (2022, February 23).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Tech Talent War is global, cross-industry, and a matter of survival</a:t>
            </a: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lang="en" sz="8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https://www.bain.com/insights/tech-talent-war-tech-report-2021/</a:t>
            </a:r>
            <a:endParaRPr sz="8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Fussell, S. (2019, September 18).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Algorithms are people.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https://www.theatlantic.com/technology/archive/2019/09/is-amazons-search-algorithm-biased-its-hard-to-prove/598264/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Gessen, M. (2019, June 6)[Image].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persistent ghost of Ayn Rand, the forebear of zombie neoliberalism.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https://www.newyorker.com/news/our-columnists/the-persistent-ghost-of-ayn-rand-the-forebear-of-zombie-neoliberalism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Goodman, R. (2018, October 12). </a:t>
            </a:r>
            <a:r>
              <a:rPr i="1" lang="en" sz="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Amazon’s automated hiring tool discriminated against women. </a:t>
            </a:r>
            <a:r>
              <a:rPr lang="en" sz="8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https://www.aclu.org/blog/womens-rights/womens-rights-workplace/why-amazons-autom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0"/>
          <p:cNvSpPr txBox="1"/>
          <p:nvPr>
            <p:ph type="title"/>
          </p:nvPr>
        </p:nvSpPr>
        <p:spPr>
          <a:xfrm>
            <a:off x="287175" y="113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(cont.)</a:t>
            </a:r>
            <a:endParaRPr/>
          </a:p>
        </p:txBody>
      </p:sp>
      <p:sp>
        <p:nvSpPr>
          <p:cNvPr id="349" name="Google Shape;349;p50"/>
          <p:cNvSpPr txBox="1"/>
          <p:nvPr>
            <p:ph idx="1" type="body"/>
          </p:nvPr>
        </p:nvSpPr>
        <p:spPr>
          <a:xfrm>
            <a:off x="311700" y="545650"/>
            <a:ext cx="8520600" cy="44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Hereford, Z. (n.d.)[Image].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Immanuel Kant (1724 -1804).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https://www.essentiallifeskills.net/immanuelkant.html</a:t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Jeffries, S. (2014, March 31)[Image].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Secrets of the black box: how does MH370's flight recorder work?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https://www.theguardian.com/world/2014/mar/31/airplane-black-box-flight-recorders-investigators</a:t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McCracken, H. (2019, April 11).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Meet the woman behind Amazon’s explosive growth.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https://www.fastcompany.com/90325624/yes-amazon-has-an-hr-chief-meet-beth-galetti</a:t>
            </a:r>
            <a:r>
              <a:rPr lang="en" sz="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Mollerup P. (2015, September 2).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Yes, Google has a new logo- but why?.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[Photograph].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https://theconversation.com/yes-google-has-a-new-logo-but-why-46976</a:t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Morrison S. (2017, July 31).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Talent management software spotlight: Oracle Taleo cloud service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[Photograph].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https://talentmanagement360.com/talent-management-software-spotlight-oracle-taleo-cloud-service/</a:t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Omoh, R. (2018, January 10).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 google recruiter: Google uses this 'shocking' strategy to hire the best employees.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https://www.cnbc.com/2018/01/10/google-uses-this-shocking-strategy-to-hire-the-best-employees.html</a:t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Singhal, A.(2021, May 27)[Image].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Amazon ERC number and how to contact Amazon HR department.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https://the-tech-trend.com/reviews/what-is-amazon-erc-number-and-how-to-contact-amazon-hr-department/</a:t>
            </a:r>
            <a:r>
              <a:rPr lang="en" sz="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Sisodia, A. (2020, June 10)[Image].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John Rawls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https://ashnasisodia.com/political-science-blogs/f/john-rawls</a:t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St-Jean, E., &amp; Thibodeau, P. (2020, November 30).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an applicant tracking system (ATS) and how does it work? 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https://www.techtarget.com/searchhrsoftware/definition/applicant-tracking-system-ATS</a:t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Szelenyi, I. (2009, September 10).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John Locke: equality, freedom, property, and the right to dissent.</a:t>
            </a:r>
            <a:endParaRPr i="1"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8572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https://brewminate.com/john-locke-equality-freedom-property-and-the-right-to-dissent/</a:t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ThousandLogos(2021, December 23). Facebook logo. [Photograph].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https://1000logos.net/facebook-logo/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Doyle, A. (2022, February 20).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 your resume noticed with resume keywords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https://www.thebalancecareers.com/resume-keywords-and-tips-for-using-them-2063331 </a:t>
            </a:r>
            <a:endParaRPr sz="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Maria Jesus Saenz, E. R. (2020, March 18).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Designing AI systems with human-machine teams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lang="en" sz="7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https://sloanreview.mit.edu/article/designing-ai-systems-with-human-machine-teams/</a:t>
            </a:r>
            <a:endParaRPr sz="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Depositphotos, I. (n.d.). </a:t>
            </a:r>
            <a:r>
              <a:rPr i="1"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making stock photos, royalty free decision making images</a:t>
            </a: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https://depositphotos.com/stock-photos/decision-making.html</a:t>
            </a:r>
            <a:endParaRPr sz="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Engdahl, S. (2008). AI or Die. </a:t>
            </a:r>
            <a:r>
              <a:rPr lang="en" sz="7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https://aws.amazon.com/blogs/startups/ai-or-die/</a:t>
            </a:r>
            <a:endParaRPr sz="7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8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of Sub-Topics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Amazon Created its AI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88000"/>
            <a:ext cx="5020800" cy="34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Amazon has ~1.7 million workers today</a:t>
            </a:r>
            <a:endParaRPr sz="1900"/>
          </a:p>
          <a:p>
            <a:pPr indent="-3492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1 out of every 153 Americans works for Amazon</a:t>
            </a:r>
            <a:endParaRPr sz="1900"/>
          </a:p>
          <a:p>
            <a:pPr indent="-3492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Amazon hires around 340 employees per day</a:t>
            </a:r>
            <a:endParaRPr sz="1900"/>
          </a:p>
          <a:p>
            <a:pPr indent="-3492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Lot of </a:t>
            </a:r>
            <a:r>
              <a:rPr lang="en" sz="1900"/>
              <a:t>work for Amazon’s HR department to sift through</a:t>
            </a:r>
            <a:endParaRPr sz="1900"/>
          </a:p>
          <a:p>
            <a:pPr indent="-3492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They would need to manually scrub through 1000’s of resumes weekly</a:t>
            </a:r>
            <a:endParaRPr sz="190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9144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4125" y="1597875"/>
            <a:ext cx="3545076" cy="280036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7677925" y="4682100"/>
            <a:ext cx="257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(Statista, 2021)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5505313" y="1119650"/>
            <a:ext cx="3122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2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Amazon’s Employee Growth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Causes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70875"/>
            <a:ext cx="573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4020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00"/>
              <a:t>If the AI is successful, Amazon would have the groundwork to be able to hire an exponential amount of employees</a:t>
            </a:r>
            <a:endParaRPr sz="1900"/>
          </a:p>
          <a:p>
            <a:pPr indent="-34020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900"/>
              <a:t>Essential due to Amazon’s rapid growth</a:t>
            </a:r>
            <a:endParaRPr sz="1900"/>
          </a:p>
          <a:p>
            <a:pPr indent="-34020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00"/>
              <a:t>Amazon’s Employee Resource Center is an automated assistance center</a:t>
            </a:r>
            <a:endParaRPr sz="1900"/>
          </a:p>
          <a:p>
            <a:pPr indent="-34020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900"/>
              <a:t>Trained from the dataset of employees calling into it</a:t>
            </a:r>
            <a:endParaRPr sz="1900"/>
          </a:p>
          <a:p>
            <a:pPr indent="-340201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1900"/>
              <a:t>Shows that Amazon is comfortable with integrating automation into their work environment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b="-10030" l="2400" r="-2399" t="10030"/>
          <a:stretch/>
        </p:blipFill>
        <p:spPr>
          <a:xfrm>
            <a:off x="6042900" y="1061050"/>
            <a:ext cx="2789425" cy="27894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5976725" y="492900"/>
            <a:ext cx="278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3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Employee Resource Center Logo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7603300" y="4688125"/>
            <a:ext cx="26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(TechTrend, 2021)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Pressures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277175" y="1186550"/>
            <a:ext cx="4626600" cy="3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4020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00"/>
              <a:t>Can easily shift blame of controversial rejects/hires off an HR representative and onto the AI</a:t>
            </a:r>
            <a:endParaRPr sz="1900"/>
          </a:p>
          <a:p>
            <a:pPr indent="-34020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900"/>
              <a:t>Only works if happens a few times, not what ended up happening</a:t>
            </a:r>
            <a:endParaRPr sz="1900"/>
          </a:p>
          <a:p>
            <a:pPr indent="-34020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00"/>
              <a:t>Amazon wants to be ahead of the curve, or at least inline with other companies when it comes to their hiring process</a:t>
            </a:r>
            <a:endParaRPr sz="1900"/>
          </a:p>
          <a:p>
            <a:pPr indent="-34020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900"/>
              <a:t>Many companies incorporate Applicant Tracking Softwares</a:t>
            </a:r>
            <a:endParaRPr sz="1900"/>
          </a:p>
          <a:p>
            <a:pPr indent="-340201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1900"/>
              <a:t>Amazon wants to take it a step further and make the software be in control of the whole process</a:t>
            </a:r>
            <a:endParaRPr sz="1900"/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 b="3779" l="0" r="0" t="-3780"/>
          <a:stretch/>
        </p:blipFill>
        <p:spPr>
          <a:xfrm>
            <a:off x="4951025" y="1370250"/>
            <a:ext cx="4034450" cy="226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5106125" y="1511275"/>
            <a:ext cx="333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4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Competition </a:t>
            </a: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Companies</a:t>
            </a: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 to Amazon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7599225" y="4705250"/>
            <a:ext cx="16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(educative, 2019)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Difficulty</a:t>
            </a:r>
            <a:r>
              <a:rPr lang="en"/>
              <a:t> Recruiting and Keeping Talented Employees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Shortage of qualified tech employees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More than 3 million cybersecurity positions unfilled in 2020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85 million tech worker shortage by 2030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Not just tech companies looking for tech employees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40% software engineering hires come from non–tech companies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Tech employees stay at one company for under 2 years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/>
              <a:t>Need for extensive recruitment</a:t>
            </a:r>
            <a:endParaRPr b="1" sz="1500"/>
          </a:p>
        </p:txBody>
      </p:sp>
      <p:sp>
        <p:nvSpPr>
          <p:cNvPr id="114" name="Google Shape;114;p20"/>
          <p:cNvSpPr txBox="1"/>
          <p:nvPr/>
        </p:nvSpPr>
        <p:spPr>
          <a:xfrm>
            <a:off x="7617050" y="4765125"/>
            <a:ext cx="1373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(Frick et al., 2021)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3554025" y="4488225"/>
            <a:ext cx="233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5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Tech Recruitment Data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9025" y="2665175"/>
            <a:ext cx="3384349" cy="19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Facebook Recruitment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300950"/>
            <a:ext cx="5852100" cy="34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Referrals</a:t>
            </a:r>
            <a:r>
              <a:rPr lang="en" sz="1500"/>
              <a:t> from employees within Facebook</a:t>
            </a:r>
            <a:endParaRPr sz="1500"/>
          </a:p>
          <a:p>
            <a:pPr indent="-3238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Viewed as best way of recruitment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Facebook looks for creators/builders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Looks for diverse </a:t>
            </a:r>
            <a:r>
              <a:rPr lang="en" sz="1500"/>
              <a:t>candidates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Extensive Interview process</a:t>
            </a:r>
            <a:endParaRPr sz="1500"/>
          </a:p>
          <a:p>
            <a:pPr indent="-3238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Phone interview (looks for professionalism)</a:t>
            </a:r>
            <a:endParaRPr sz="1500"/>
          </a:p>
          <a:p>
            <a:pPr indent="-3238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Phone interview (technical </a:t>
            </a:r>
            <a:r>
              <a:rPr lang="en" sz="1500"/>
              <a:t>interview)</a:t>
            </a:r>
            <a:endParaRPr sz="1500"/>
          </a:p>
          <a:p>
            <a:pPr indent="-3238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Office tour (get candidate acclimated to environment)</a:t>
            </a:r>
            <a:endParaRPr sz="1500"/>
          </a:p>
          <a:p>
            <a:pPr indent="-3238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Coding Interview</a:t>
            </a:r>
            <a:endParaRPr sz="1500"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3800" y="445025"/>
            <a:ext cx="2643174" cy="264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7384875" y="4796550"/>
            <a:ext cx="1603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(Thousandlogos, 2021)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6472225" y="3337925"/>
            <a:ext cx="216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Figure 6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Facebook Logo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